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56" r:id="rId4"/>
    <p:sldId id="258" r:id="rId5"/>
    <p:sldId id="257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69" r:id="rId20"/>
    <p:sldId id="27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28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A3D56-F561-42F0-B24E-8485DCEEDB06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7ACB9-2946-4090-8417-04C7B8DB9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CB9-2946-4090-8417-04C7B8DB9AE1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CB9-2946-4090-8417-04C7B8DB9AE1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CB9-2946-4090-8417-04C7B8DB9AE1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619E-BACF-4A69-A37F-5B9FE65360A9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5D4A-E155-4FA6-A2D6-A9B47B566413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9E3F-EAF3-4EC4-AAD6-739BD0BFD059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3473-3245-4548-9E79-B99675ACAFBD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F68F-BC8B-438F-AE9A-4F253076CF8F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BF4A-3131-4B8A-8B90-C2018C18C52D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01DD-5739-4CCA-B75B-79A530E068CD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3340-68CC-4C51-8AC1-F9467682866C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FD60-D373-421A-A0C6-4547E3092601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03A1-BA88-4ACE-A47D-7CE7EDBFED0B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F57C-7D1E-4E6C-8C51-F732A23C5220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48EB-BC49-46EF-866E-CF14688C1202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CD94-9D0A-4B60-837C-E0D6CDD74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venabbott.co.uk/practical-surfactants/cpp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Self-Assembly and Applications of </a:t>
            </a:r>
            <a:r>
              <a:rPr lang="en-US" sz="3800" dirty="0" err="1" smtClean="0"/>
              <a:t>Amphiphilic</a:t>
            </a:r>
            <a:r>
              <a:rPr lang="en-US" sz="3800" dirty="0" smtClean="0"/>
              <a:t> Polymers</a:t>
            </a:r>
            <a:endParaRPr lang="el-GR" sz="3800" dirty="0"/>
          </a:p>
        </p:txBody>
      </p:sp>
      <p:pic>
        <p:nvPicPr>
          <p:cNvPr id="6" name="Content Placeholder 3" descr="ÎÏÎ¿ÏÎ­Î»ÎµÏÎ¼Î± ÎµÎ¹ÎºÏÎ½Î±Ï Î³Î¹Î± Î ÎÎÎÎ ÎÎ£Î¤ÎÎÎÎ ÎÎ¡ÎÎ¤ÎÏ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0" y="108000"/>
            <a:ext cx="1143008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893207" y="5572140"/>
            <a:ext cx="335758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Gounaris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Nikolaidis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Dimitrios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Registration Number:1057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27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/04/2020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la-2018-002599_002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331" y="1714488"/>
            <a:ext cx="3643338" cy="365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6400816" cy="7969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Protein-Polymer Conjugates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9196" y="1571612"/>
            <a:ext cx="6045608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2264" y="6215082"/>
            <a:ext cx="2133600" cy="365125"/>
          </a:xfrm>
        </p:spPr>
        <p:txBody>
          <a:bodyPr/>
          <a:lstStyle/>
          <a:p>
            <a:fld id="{ADFDCD94-9D0A-4B60-837C-E0D6CDD748BB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0" y="6627168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 smtClean="0"/>
              <a:t>Thordarson</a:t>
            </a:r>
            <a:r>
              <a:rPr lang="en-US" sz="900" dirty="0" smtClean="0"/>
              <a:t>, P., Le </a:t>
            </a:r>
            <a:r>
              <a:rPr lang="en-US" sz="900" dirty="0" err="1" smtClean="0"/>
              <a:t>Droumaguet</a:t>
            </a:r>
            <a:r>
              <a:rPr lang="en-US" sz="900" dirty="0" smtClean="0"/>
              <a:t>, B. &amp; </a:t>
            </a:r>
            <a:r>
              <a:rPr lang="en-US" sz="900" dirty="0" err="1" smtClean="0"/>
              <a:t>Velonia</a:t>
            </a:r>
            <a:r>
              <a:rPr lang="en-US" sz="900" dirty="0" smtClean="0"/>
              <a:t>, K. Well-defined protein–polymer conjugates—synthesis and potential applications. </a:t>
            </a:r>
            <a:r>
              <a:rPr lang="en-US" sz="900" i="1" dirty="0" smtClean="0"/>
              <a:t>Appl. </a:t>
            </a:r>
            <a:r>
              <a:rPr lang="en-US" sz="900" i="1" dirty="0" err="1" smtClean="0"/>
              <a:t>Microbiol</a:t>
            </a:r>
            <a:r>
              <a:rPr lang="en-US" sz="900" i="1" dirty="0" smtClean="0"/>
              <a:t>. </a:t>
            </a:r>
            <a:r>
              <a:rPr lang="en-US" sz="900" i="1" dirty="0" err="1" smtClean="0"/>
              <a:t>Biotechnol</a:t>
            </a:r>
            <a:r>
              <a:rPr lang="en-US" sz="900" i="1" dirty="0" smtClean="0"/>
              <a:t>.</a:t>
            </a:r>
            <a:r>
              <a:rPr lang="en-US" sz="900" dirty="0" smtClean="0"/>
              <a:t> </a:t>
            </a:r>
            <a:r>
              <a:rPr lang="en-US" sz="900" b="1" dirty="0" smtClean="0"/>
              <a:t>73</a:t>
            </a:r>
            <a:r>
              <a:rPr lang="en-US" sz="900" dirty="0" smtClean="0"/>
              <a:t>, 243–254 (2006).</a:t>
            </a:r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71670" y="357166"/>
            <a:ext cx="521497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/>
              <a:t>Routes to Protein-Polymer Conjugates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898752" y="30150"/>
            <a:ext cx="846166" cy="25003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399082" y="30150"/>
            <a:ext cx="846166" cy="25003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72198" y="178592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Grafting From</a:t>
            </a:r>
            <a:endParaRPr lang="el-GR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178592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Grafting To</a:t>
            </a:r>
            <a:endParaRPr lang="el-GR" sz="2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228599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Independent synthesis of polymer chain</a:t>
            </a:r>
            <a:endParaRPr lang="el-GR" dirty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Conjugation of the polymer chain to the protein 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3429000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Limitations of reactions between macromolecules </a:t>
            </a:r>
            <a:r>
              <a:rPr lang="el-GR" b="1" dirty="0" smtClean="0"/>
              <a:t>→ </a:t>
            </a:r>
            <a:r>
              <a:rPr lang="en-US" b="1" dirty="0" smtClean="0"/>
              <a:t>Low Yields</a:t>
            </a:r>
            <a:endParaRPr lang="el-GR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207" y="4071942"/>
            <a:ext cx="3357586" cy="246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6611779"/>
            <a:ext cx="90011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Heredia, K. L. &amp; Maynard, H. D. Synthesis of Protein–Polymer Conjugates. </a:t>
            </a:r>
            <a:r>
              <a:rPr lang="en-US" sz="1000" i="1" dirty="0"/>
              <a:t>Org </a:t>
            </a:r>
            <a:r>
              <a:rPr lang="en-US" sz="1000" i="1" dirty="0" err="1"/>
              <a:t>Biomol</a:t>
            </a:r>
            <a:r>
              <a:rPr lang="en-US" sz="1000" i="1" dirty="0"/>
              <a:t> </a:t>
            </a:r>
            <a:r>
              <a:rPr lang="en-US" sz="1000" i="1" dirty="0" err="1"/>
              <a:t>Chem</a:t>
            </a:r>
            <a:r>
              <a:rPr lang="en-US" sz="1000" dirty="0"/>
              <a:t> </a:t>
            </a:r>
            <a:r>
              <a:rPr lang="en-US" sz="1000" b="1" dirty="0"/>
              <a:t>5</a:t>
            </a:r>
            <a:r>
              <a:rPr lang="en-US" sz="1000" dirty="0"/>
              <a:t>, 45–53 (2007)</a:t>
            </a:r>
            <a:endParaRPr lang="el-GR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86380" y="2285992"/>
            <a:ext cx="371477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Selective modification of the protein with an </a:t>
            </a:r>
            <a:r>
              <a:rPr lang="en-US" dirty="0" smtClean="0"/>
              <a:t>initiator (Bio-Initiator</a:t>
            </a:r>
            <a:r>
              <a:rPr lang="en-US" dirty="0" smtClean="0"/>
              <a:t>)</a:t>
            </a:r>
            <a:endParaRPr lang="el-GR" dirty="0"/>
          </a:p>
          <a:p>
            <a:pPr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Generating polymers directly from proteins at defined initiation sites</a:t>
            </a:r>
          </a:p>
          <a:p>
            <a:pPr algn="ctr"/>
            <a:endParaRPr lang="en-US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857488" y="4071942"/>
            <a:ext cx="3500462" cy="150019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2857488" y="4857760"/>
            <a:ext cx="3500462" cy="157163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 animBg="1"/>
      <p:bldP spid="15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0"/>
            <a:ext cx="2400288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BSA-PS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4286280" cy="283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239059" cy="282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785794"/>
            <a:ext cx="5286412" cy="129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235743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Well-defined and uniform spherical superstructures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Diameters between 80 and 130 nm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 smtClean="0"/>
              <a:t>Theodorou, A. </a:t>
            </a:r>
            <a:r>
              <a:rPr lang="el-GR" sz="1000" i="1" dirty="0" smtClean="0"/>
              <a:t>et al.</a:t>
            </a:r>
            <a:r>
              <a:rPr lang="el-GR" sz="1000" dirty="0" smtClean="0"/>
              <a:t> </a:t>
            </a:r>
            <a:r>
              <a:rPr lang="el-GR" sz="900" dirty="0" smtClean="0"/>
              <a:t>Protein-polymer bioconjugates via a versatile oxygen tolerant photoinduced controlled radical polymerization approach</a:t>
            </a:r>
            <a:r>
              <a:rPr lang="el-GR" sz="1000" dirty="0" smtClean="0"/>
              <a:t>. </a:t>
            </a:r>
            <a:r>
              <a:rPr lang="el-GR" sz="1000" i="1" dirty="0" smtClean="0"/>
              <a:t>Nature Communications</a:t>
            </a:r>
            <a:r>
              <a:rPr lang="el-GR" sz="1000" dirty="0" smtClean="0"/>
              <a:t> 11, 1486 (2020).</a:t>
            </a:r>
            <a:endParaRPr lang="el-G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29552" cy="8572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BSA-PS </a:t>
            </a:r>
            <a:r>
              <a:rPr lang="en-US" sz="3200" dirty="0" err="1" smtClean="0"/>
              <a:t>nanocarriers-ferritin</a:t>
            </a:r>
            <a:r>
              <a:rPr lang="en-US" sz="3200" dirty="0" smtClean="0"/>
              <a:t> encapsulation</a:t>
            </a:r>
            <a:endParaRPr lang="el-G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08"/>
            <a:ext cx="3929091" cy="269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3929090" cy="26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285992"/>
            <a:ext cx="2675879" cy="32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 smtClean="0"/>
              <a:t>Theodorou, A. </a:t>
            </a:r>
            <a:r>
              <a:rPr lang="el-GR" sz="1000" i="1" dirty="0" smtClean="0"/>
              <a:t>et al.</a:t>
            </a:r>
            <a:r>
              <a:rPr lang="el-GR" sz="1000" dirty="0" smtClean="0"/>
              <a:t> </a:t>
            </a:r>
            <a:r>
              <a:rPr lang="el-GR" sz="900" dirty="0" smtClean="0"/>
              <a:t>Protein-polymer bioconjugates via a versatile oxygen tolerant photoinduced controlled radical polymerization approach</a:t>
            </a:r>
            <a:r>
              <a:rPr lang="el-GR" sz="1000" dirty="0" smtClean="0"/>
              <a:t>. </a:t>
            </a:r>
            <a:r>
              <a:rPr lang="el-GR" sz="1000" i="1" dirty="0" smtClean="0"/>
              <a:t>Nature Communications</a:t>
            </a:r>
            <a:r>
              <a:rPr lang="el-GR" sz="1000" dirty="0" smtClean="0"/>
              <a:t> 11, 1486 (2020).</a:t>
            </a:r>
            <a:endParaRPr lang="el-GR" sz="1000" dirty="0"/>
          </a:p>
        </p:txBody>
      </p:sp>
      <p:sp>
        <p:nvSpPr>
          <p:cNvPr id="8" name="Rectangle 7"/>
          <p:cNvSpPr/>
          <p:nvPr/>
        </p:nvSpPr>
        <p:spPr>
          <a:xfrm>
            <a:off x="785786" y="1785926"/>
            <a:ext cx="221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SEC traces at 540 nm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4414" y="0"/>
            <a:ext cx="67151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Supramolecular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Single-Chain Polymeric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Nanoparticles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(SCPN)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Picture 2" descr="https://www.chinesechemsoc.org/cms/attachment/87b8a36d-85b1-4e08-9910-ae6b55d91bf0/a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594" y="2019924"/>
            <a:ext cx="4856813" cy="281815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>
            <a:bevelT prst="convex"/>
          </a:sp3d>
        </p:spPr>
      </p:pic>
      <p:sp>
        <p:nvSpPr>
          <p:cNvPr id="7" name="Rectangle 6"/>
          <p:cNvSpPr/>
          <p:nvPr/>
        </p:nvSpPr>
        <p:spPr>
          <a:xfrm>
            <a:off x="0" y="6611779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Supramolecular</a:t>
            </a:r>
            <a:r>
              <a:rPr lang="en-US" sz="1100" dirty="0" smtClean="0"/>
              <a:t> Single-Chain Polymeric </a:t>
            </a:r>
            <a:r>
              <a:rPr lang="en-US" sz="1100" dirty="0" err="1" smtClean="0"/>
              <a:t>Nanoparticles</a:t>
            </a:r>
            <a:r>
              <a:rPr lang="en-US" sz="1100" dirty="0" smtClean="0"/>
              <a:t>, </a:t>
            </a:r>
            <a:r>
              <a:rPr lang="en-US" sz="1100" dirty="0" err="1" smtClean="0"/>
              <a:t>Gijs</a:t>
            </a:r>
            <a:r>
              <a:rPr lang="en-US" sz="1100" dirty="0" smtClean="0"/>
              <a:t> M. </a:t>
            </a:r>
            <a:r>
              <a:rPr lang="en-US" sz="1100" dirty="0" err="1" smtClean="0"/>
              <a:t>ter</a:t>
            </a:r>
            <a:r>
              <a:rPr lang="en-US" sz="1100" dirty="0" smtClean="0"/>
              <a:t> </a:t>
            </a:r>
            <a:r>
              <a:rPr lang="en-US" sz="1100" dirty="0" err="1" smtClean="0"/>
              <a:t>Huume</a:t>
            </a:r>
            <a:r>
              <a:rPr lang="pt-BR" sz="1100" dirty="0" smtClean="0"/>
              <a:t>, Anja R.A Palmans, and E. W. Meijer ,</a:t>
            </a:r>
            <a:r>
              <a:rPr lang="en-US" sz="1100" dirty="0" smtClean="0"/>
              <a:t> CCS Chem. 2019, 1, 64–82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fld id="{ADFDCD94-9D0A-4B60-837C-E0D6CDD748BB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1107273" y="0"/>
            <a:ext cx="6929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Producing</a:t>
            </a:r>
            <a:r>
              <a:rPr lang="el-GR" sz="3200" dirty="0" smtClean="0"/>
              <a:t> </a:t>
            </a:r>
            <a:r>
              <a:rPr lang="en-US" sz="3200" dirty="0" smtClean="0"/>
              <a:t>SCPN</a:t>
            </a:r>
            <a:r>
              <a:rPr lang="el-GR" sz="3200" dirty="0" smtClean="0"/>
              <a:t> </a:t>
            </a:r>
            <a:r>
              <a:rPr lang="en-US" sz="3200" dirty="0" smtClean="0"/>
              <a:t>by</a:t>
            </a:r>
            <a:r>
              <a:rPr lang="el-GR" sz="3200" dirty="0" smtClean="0"/>
              <a:t> </a:t>
            </a:r>
            <a:r>
              <a:rPr lang="en-US" sz="3200" dirty="0" smtClean="0"/>
              <a:t>Applying</a:t>
            </a:r>
            <a:r>
              <a:rPr lang="el-GR" sz="3200" dirty="0" smtClean="0"/>
              <a:t>  </a:t>
            </a:r>
            <a:r>
              <a:rPr lang="en-US" sz="3200" dirty="0" err="1" smtClean="0"/>
              <a:t>Intramolecular</a:t>
            </a:r>
            <a:r>
              <a:rPr lang="el-GR" sz="3200" dirty="0" smtClean="0"/>
              <a:t> </a:t>
            </a:r>
            <a:r>
              <a:rPr lang="en-US" sz="3200" dirty="0" smtClean="0"/>
              <a:t>Cross-linking</a:t>
            </a:r>
            <a:r>
              <a:rPr lang="el-GR" sz="3200" dirty="0" smtClean="0"/>
              <a:t> </a:t>
            </a:r>
            <a:r>
              <a:rPr lang="en-US" sz="3200" dirty="0" smtClean="0"/>
              <a:t>Reactions</a:t>
            </a:r>
            <a:endParaRPr lang="el-GR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695" y="1428736"/>
            <a:ext cx="8214611" cy="424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6611779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Supramolecular</a:t>
            </a:r>
            <a:r>
              <a:rPr lang="en-US" sz="1100" dirty="0" smtClean="0"/>
              <a:t> Single-Chain Polymeric </a:t>
            </a:r>
            <a:r>
              <a:rPr lang="en-US" sz="1100" dirty="0" err="1" smtClean="0"/>
              <a:t>Nanoparticles</a:t>
            </a:r>
            <a:r>
              <a:rPr lang="en-US" sz="1100" dirty="0" smtClean="0"/>
              <a:t>, </a:t>
            </a:r>
            <a:r>
              <a:rPr lang="en-US" sz="1100" dirty="0" err="1" smtClean="0"/>
              <a:t>Gijs</a:t>
            </a:r>
            <a:r>
              <a:rPr lang="en-US" sz="1100" dirty="0" smtClean="0"/>
              <a:t> M. </a:t>
            </a:r>
            <a:r>
              <a:rPr lang="en-US" sz="1100" dirty="0" err="1" smtClean="0"/>
              <a:t>ter</a:t>
            </a:r>
            <a:r>
              <a:rPr lang="en-US" sz="1100" dirty="0" smtClean="0"/>
              <a:t> </a:t>
            </a:r>
            <a:r>
              <a:rPr lang="en-US" sz="1100" dirty="0" err="1" smtClean="0"/>
              <a:t>Huume</a:t>
            </a:r>
            <a:r>
              <a:rPr lang="pt-BR" sz="1100" dirty="0" smtClean="0"/>
              <a:t>, Anja R.A Palmans, and E. W. Meijer ,</a:t>
            </a:r>
            <a:r>
              <a:rPr lang="en-US" sz="1100" dirty="0" smtClean="0"/>
              <a:t> CCS Chem. 2019, 1, 64–82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2264" y="6215082"/>
            <a:ext cx="2133600" cy="365125"/>
          </a:xfrm>
        </p:spPr>
        <p:txBody>
          <a:bodyPr/>
          <a:lstStyle/>
          <a:p>
            <a:fld id="{ADFDCD94-9D0A-4B60-837C-E0D6CDD748BB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872" y="2507105"/>
            <a:ext cx="2308485" cy="184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4872" y="4332157"/>
            <a:ext cx="230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Rotelo</a:t>
            </a:r>
            <a:r>
              <a:rPr lang="en-US" dirty="0" smtClean="0"/>
              <a:t> and co-workers</a:t>
            </a:r>
          </a:p>
          <a:p>
            <a:pPr algn="ctr"/>
            <a:r>
              <a:rPr lang="en-US" dirty="0" smtClean="0"/>
              <a:t>(1999)</a:t>
            </a:r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74" y="2488367"/>
            <a:ext cx="2809563" cy="18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07697" y="4392118"/>
            <a:ext cx="281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Kim and co-workers</a:t>
            </a:r>
          </a:p>
          <a:p>
            <a:pPr algn="ctr"/>
            <a:r>
              <a:rPr lang="en-US" dirty="0" smtClean="0"/>
              <a:t>(2008)</a:t>
            </a:r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5652" y="2488366"/>
            <a:ext cx="2338466" cy="187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572264" y="4357694"/>
            <a:ext cx="241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Meijer and co-workers</a:t>
            </a:r>
          </a:p>
          <a:p>
            <a:pPr algn="ctr"/>
            <a:r>
              <a:rPr lang="en-US" dirty="0" smtClean="0"/>
              <a:t>(2013)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857240" y="214290"/>
            <a:ext cx="7429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Folding </a:t>
            </a:r>
            <a:r>
              <a:rPr lang="en-US" sz="3200" dirty="0" smtClean="0"/>
              <a:t>Polymers </a:t>
            </a:r>
            <a:r>
              <a:rPr lang="en-US" sz="3200" dirty="0"/>
              <a:t>via </a:t>
            </a:r>
            <a:r>
              <a:rPr lang="en-US" sz="3200" dirty="0" smtClean="0"/>
              <a:t>Hydrogen-bond-driven </a:t>
            </a:r>
            <a:r>
              <a:rPr lang="en-US" sz="3200" dirty="0" err="1" smtClean="0"/>
              <a:t>Dimerization</a:t>
            </a:r>
            <a:endParaRPr lang="el-GR" sz="3200" dirty="0"/>
          </a:p>
        </p:txBody>
      </p:sp>
      <p:sp>
        <p:nvSpPr>
          <p:cNvPr id="12" name="Oval 11"/>
          <p:cNvSpPr/>
          <p:nvPr/>
        </p:nvSpPr>
        <p:spPr>
          <a:xfrm>
            <a:off x="6572264" y="2143116"/>
            <a:ext cx="2488367" cy="3537679"/>
          </a:xfrm>
          <a:prstGeom prst="ellipse">
            <a:avLst/>
          </a:prstGeom>
          <a:noFill/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0" y="6611779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Supramolecular</a:t>
            </a:r>
            <a:r>
              <a:rPr lang="en-US" sz="1100" dirty="0" smtClean="0"/>
              <a:t> Single-Chain Polymeric </a:t>
            </a:r>
            <a:r>
              <a:rPr lang="en-US" sz="1100" dirty="0" err="1" smtClean="0"/>
              <a:t>Nanoparticles</a:t>
            </a:r>
            <a:r>
              <a:rPr lang="en-US" sz="1100" dirty="0" smtClean="0"/>
              <a:t>, </a:t>
            </a:r>
            <a:r>
              <a:rPr lang="en-US" sz="1100" dirty="0" err="1" smtClean="0"/>
              <a:t>Gijs</a:t>
            </a:r>
            <a:r>
              <a:rPr lang="en-US" sz="1100" dirty="0" smtClean="0"/>
              <a:t> M. </a:t>
            </a:r>
            <a:r>
              <a:rPr lang="en-US" sz="1100" dirty="0" err="1" smtClean="0"/>
              <a:t>ter</a:t>
            </a:r>
            <a:r>
              <a:rPr lang="en-US" sz="1100" dirty="0" smtClean="0"/>
              <a:t> </a:t>
            </a:r>
            <a:r>
              <a:rPr lang="en-US" sz="1100" dirty="0" err="1" smtClean="0"/>
              <a:t>Huume</a:t>
            </a:r>
            <a:r>
              <a:rPr lang="pt-BR" sz="1100" dirty="0" smtClean="0"/>
              <a:t>, Anja R.A Palmans, and E. W. Meijer ,</a:t>
            </a:r>
            <a:r>
              <a:rPr lang="en-US" sz="1100" dirty="0" smtClean="0"/>
              <a:t> CCS Chem. 2019, 1, 64–82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ADFDCD94-9D0A-4B60-837C-E0D6CDD748BB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642927" y="142852"/>
            <a:ext cx="7858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Folding </a:t>
            </a:r>
            <a:r>
              <a:rPr lang="en-US" sz="3200" dirty="0" smtClean="0"/>
              <a:t>Polymers </a:t>
            </a:r>
            <a:r>
              <a:rPr lang="en-US" sz="3200" dirty="0"/>
              <a:t>via </a:t>
            </a:r>
            <a:r>
              <a:rPr lang="en-US" sz="3200" dirty="0" smtClean="0"/>
              <a:t>Hydrogen-bond-driven </a:t>
            </a:r>
            <a:r>
              <a:rPr lang="en-US" sz="3200" dirty="0" err="1" smtClean="0"/>
              <a:t>Dimerization</a:t>
            </a:r>
            <a:endParaRPr lang="el-GR" sz="32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724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541" y="4184286"/>
            <a:ext cx="320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2711101" y="4289768"/>
            <a:ext cx="869427" cy="7195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690733" y="4326145"/>
            <a:ext cx="899412" cy="614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4775" y="5282999"/>
            <a:ext cx="315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O-</a:t>
            </a:r>
            <a:r>
              <a:rPr lang="en-US" dirty="0" err="1" smtClean="0"/>
              <a:t>nitrobenzyl</a:t>
            </a:r>
            <a:r>
              <a:rPr lang="en-US" dirty="0" smtClean="0"/>
              <a:t>-protected 2-ureido-pyrimidinone (</a:t>
            </a:r>
            <a:r>
              <a:rPr lang="en-US" dirty="0" err="1" smtClean="0"/>
              <a:t>Upy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582650" y="3943896"/>
            <a:ext cx="76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hv</a:t>
            </a:r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6755" y="4221836"/>
            <a:ext cx="3943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5400000">
            <a:off x="682734" y="2674796"/>
            <a:ext cx="1349116" cy="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2976" y="3500438"/>
            <a:ext cx="44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</a:t>
            </a:r>
            <a:endParaRPr lang="el-G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429000"/>
            <a:ext cx="617911" cy="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429000"/>
            <a:ext cx="580885" cy="8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 smtClean="0"/>
              <a:t>Stals, P. J. M., Gillissen, M. A. J., Nicolaÿ, R., Palmans, A. R. A. &amp; Meijer, E. W. The balance between intramolecular hydrogen bonding, polymer solubility and rigidity in single-chain polymeric nanoparticles. </a:t>
            </a:r>
            <a:r>
              <a:rPr lang="el-GR" sz="1000" i="1" dirty="0" smtClean="0"/>
              <a:t>Polym. Chem.</a:t>
            </a:r>
            <a:r>
              <a:rPr lang="el-GR" sz="1000" dirty="0" smtClean="0"/>
              <a:t> 4, 2584 (2013).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72264" y="6215082"/>
            <a:ext cx="2133600" cy="365125"/>
          </a:xfrm>
        </p:spPr>
        <p:txBody>
          <a:bodyPr/>
          <a:lstStyle/>
          <a:p>
            <a:fld id="{ADFDCD94-9D0A-4B60-837C-E0D6CDD748BB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429000"/>
            <a:ext cx="3143272" cy="27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357562"/>
            <a:ext cx="5500726" cy="269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928934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err="1" smtClean="0"/>
              <a:t>Nanoparticles</a:t>
            </a:r>
            <a:r>
              <a:rPr lang="en-US" dirty="0" smtClean="0"/>
              <a:t> with a 25-30nm diameter</a:t>
            </a:r>
            <a:endParaRPr lang="el-G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285860"/>
            <a:ext cx="4357718" cy="169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142984"/>
            <a:ext cx="2524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50067" y="142852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Folding Polymers via Hydrogen-bond-driven </a:t>
            </a:r>
            <a:r>
              <a:rPr lang="en-US" sz="3200" dirty="0" err="1" smtClean="0"/>
              <a:t>Dimerization</a:t>
            </a:r>
            <a:endParaRPr lang="el-GR" sz="3200" dirty="0"/>
          </a:p>
        </p:txBody>
      </p:sp>
      <p:sp>
        <p:nvSpPr>
          <p:cNvPr id="9" name="Rectangle 8"/>
          <p:cNvSpPr/>
          <p:nvPr/>
        </p:nvSpPr>
        <p:spPr>
          <a:xfrm>
            <a:off x="5857884" y="2928934"/>
            <a:ext cx="211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SEC measurements 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 smtClean="0"/>
              <a:t>Stals, P. J. M., Gillissen, M. A. J., Nicolaÿ, R., Palmans, A. R. A. &amp; Meijer, E. W. The balance between intramolecular hydrogen bonding, polymer solubility and rigidity in single-chain polymeric nanoparticles. </a:t>
            </a:r>
            <a:r>
              <a:rPr lang="el-GR" sz="1000" i="1" dirty="0" smtClean="0"/>
              <a:t>Polym. Chem.</a:t>
            </a:r>
            <a:r>
              <a:rPr lang="el-GR" sz="1000" dirty="0" smtClean="0"/>
              <a:t> 4, 2584 (2013).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142852"/>
            <a:ext cx="3614734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Bibliography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358246" cy="571504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220000"/>
              </a:lnSpc>
            </a:pPr>
            <a:r>
              <a:rPr lang="en-US" sz="3400" dirty="0" err="1" smtClean="0"/>
              <a:t>Velonia</a:t>
            </a:r>
            <a:r>
              <a:rPr lang="en-US" sz="3400" dirty="0" smtClean="0"/>
              <a:t>, K., Rowan, A. E. &amp; Nolte, R. J. M. Lipase Polystyrene Giant </a:t>
            </a:r>
            <a:r>
              <a:rPr lang="en-US" sz="3400" dirty="0" err="1" smtClean="0"/>
              <a:t>Amphiphiles</a:t>
            </a:r>
            <a:r>
              <a:rPr lang="en-US" sz="3400" dirty="0" smtClean="0"/>
              <a:t>. </a:t>
            </a:r>
            <a:r>
              <a:rPr lang="en-US" sz="3400" i="1" dirty="0" smtClean="0"/>
              <a:t>J. Am. Chem. Soc.</a:t>
            </a:r>
            <a:r>
              <a:rPr lang="en-US" sz="3400" dirty="0" smtClean="0"/>
              <a:t> 124, 4224–4225 (2002).</a:t>
            </a:r>
          </a:p>
          <a:p>
            <a:pPr>
              <a:lnSpc>
                <a:spcPct val="220000"/>
              </a:lnSpc>
            </a:pPr>
            <a:r>
              <a:rPr lang="en-US" sz="3400" dirty="0" err="1" smtClean="0"/>
              <a:t>Bhargav</a:t>
            </a:r>
            <a:r>
              <a:rPr lang="en-US" sz="3400" dirty="0" smtClean="0"/>
              <a:t> K.S, A. R. M. Updated Review on </a:t>
            </a:r>
            <a:r>
              <a:rPr lang="en-US" sz="3400" dirty="0" err="1" smtClean="0"/>
              <a:t>Micellar</a:t>
            </a:r>
            <a:r>
              <a:rPr lang="en-US" sz="3400" dirty="0" smtClean="0"/>
              <a:t> Electro </a:t>
            </a:r>
            <a:r>
              <a:rPr lang="el-GR" sz="3400" dirty="0" smtClean="0"/>
              <a:t>Κ</a:t>
            </a:r>
            <a:r>
              <a:rPr lang="en-US" sz="3400" dirty="0" err="1" smtClean="0"/>
              <a:t>inetic</a:t>
            </a:r>
            <a:r>
              <a:rPr lang="en-US" sz="3400" dirty="0" smtClean="0"/>
              <a:t> Chromatography. </a:t>
            </a:r>
            <a:r>
              <a:rPr lang="en-US" sz="3400" i="1" dirty="0" smtClean="0"/>
              <a:t>J. </a:t>
            </a:r>
            <a:r>
              <a:rPr lang="en-US" sz="3400" i="1" dirty="0" err="1" smtClean="0"/>
              <a:t>Chromatogr</a:t>
            </a:r>
            <a:r>
              <a:rPr lang="en-US" sz="3400" i="1" dirty="0" smtClean="0"/>
              <a:t>. Sep. Tech.</a:t>
            </a:r>
            <a:r>
              <a:rPr lang="en-US" sz="3400" dirty="0" smtClean="0"/>
              <a:t> 05, (2014).</a:t>
            </a:r>
          </a:p>
          <a:p>
            <a:pPr lvl="0">
              <a:lnSpc>
                <a:spcPct val="220000"/>
              </a:lnSpc>
            </a:pPr>
            <a:r>
              <a:rPr lang="el-GR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Lombardo, D., Kiselev, M. A., Magaz</a:t>
            </a:r>
            <a:r>
              <a:rPr lang="el-GR" sz="3400" dirty="0" smtClean="0">
                <a:ea typeface="Times New Roman" pitchFamily="18" charset="0"/>
                <a:cs typeface="Times New Roman" pitchFamily="18" charset="0"/>
              </a:rPr>
              <a:t>ù</a:t>
            </a:r>
            <a:r>
              <a:rPr lang="el-GR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S. &amp; Calandra, P. Amphiphiles Self-Assembly: Basic Concepts and Future Perspectives of Supramolecular Approaches. </a:t>
            </a:r>
            <a:r>
              <a:rPr lang="el-GR" sz="3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Advances in Condensed Matter Physics</a:t>
            </a:r>
            <a:r>
              <a:rPr lang="el-GR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2015, 151683 (2015).</a:t>
            </a:r>
            <a:endParaRPr lang="en-US" sz="3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220000"/>
              </a:lnSpc>
            </a:pPr>
            <a:r>
              <a:rPr lang="el-GR" sz="3400" dirty="0" smtClean="0"/>
              <a:t>Theodorou, A. </a:t>
            </a:r>
            <a:r>
              <a:rPr lang="el-GR" sz="3400" i="1" dirty="0" smtClean="0"/>
              <a:t>et al.</a:t>
            </a:r>
            <a:r>
              <a:rPr lang="el-GR" sz="3400" dirty="0" smtClean="0"/>
              <a:t> Protein-polymer bioconjugates via a versatile oxygen tolerant photoinduced controlled radical polymerization approach. </a:t>
            </a:r>
            <a:r>
              <a:rPr lang="el-GR" sz="3400" i="1" dirty="0" smtClean="0"/>
              <a:t>Nature Communications</a:t>
            </a:r>
            <a:r>
              <a:rPr lang="el-GR" sz="3400" dirty="0" smtClean="0"/>
              <a:t> 11, 1486 (2020).</a:t>
            </a:r>
          </a:p>
          <a:p>
            <a:pPr>
              <a:lnSpc>
                <a:spcPct val="220000"/>
              </a:lnSpc>
            </a:pPr>
            <a:r>
              <a:rPr lang="en-US" sz="3400" dirty="0" smtClean="0"/>
              <a:t>Heredia, K. L. &amp; Maynard, H. D. Synthesis of Protein–Polymer Conjugates. </a:t>
            </a:r>
            <a:r>
              <a:rPr lang="en-US" sz="3400" i="1" dirty="0" smtClean="0"/>
              <a:t>Org </a:t>
            </a:r>
            <a:r>
              <a:rPr lang="en-US" sz="3400" i="1" dirty="0" err="1" smtClean="0"/>
              <a:t>Biomol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Chem</a:t>
            </a:r>
            <a:r>
              <a:rPr lang="en-US" sz="3400" dirty="0" smtClean="0"/>
              <a:t> 5, 45–53 (2007)</a:t>
            </a:r>
            <a:endParaRPr lang="el-GR" sz="3400" dirty="0" smtClean="0"/>
          </a:p>
          <a:p>
            <a:pPr>
              <a:lnSpc>
                <a:spcPct val="220000"/>
              </a:lnSpc>
            </a:pPr>
            <a:r>
              <a:rPr lang="en-US" sz="3400" dirty="0" err="1" smtClean="0"/>
              <a:t>Thordarson</a:t>
            </a:r>
            <a:r>
              <a:rPr lang="en-US" sz="3400" dirty="0" smtClean="0"/>
              <a:t>, P., Le </a:t>
            </a:r>
            <a:r>
              <a:rPr lang="en-US" sz="3400" dirty="0" err="1" smtClean="0"/>
              <a:t>Droumaguet</a:t>
            </a:r>
            <a:r>
              <a:rPr lang="en-US" sz="3400" dirty="0" smtClean="0"/>
              <a:t>, B. &amp; </a:t>
            </a:r>
            <a:r>
              <a:rPr lang="en-US" sz="3400" dirty="0" err="1" smtClean="0"/>
              <a:t>Velonia</a:t>
            </a:r>
            <a:r>
              <a:rPr lang="en-US" sz="3400" dirty="0" smtClean="0"/>
              <a:t>, K. Well-defined protein–polymer conjugates—synthesis and potential applications. </a:t>
            </a:r>
            <a:r>
              <a:rPr lang="en-US" sz="3400" i="1" dirty="0" smtClean="0"/>
              <a:t>Appl. </a:t>
            </a:r>
            <a:r>
              <a:rPr lang="en-US" sz="3400" i="1" dirty="0" err="1" smtClean="0"/>
              <a:t>Microbiol</a:t>
            </a:r>
            <a:r>
              <a:rPr lang="en-US" sz="3400" i="1" dirty="0" smtClean="0"/>
              <a:t>. </a:t>
            </a:r>
            <a:r>
              <a:rPr lang="en-US" sz="3400" i="1" dirty="0" err="1" smtClean="0"/>
              <a:t>Biotechnol</a:t>
            </a:r>
            <a:r>
              <a:rPr lang="en-US" sz="3400" i="1" dirty="0" smtClean="0"/>
              <a:t>.</a:t>
            </a:r>
            <a:r>
              <a:rPr lang="en-US" sz="3400" dirty="0" smtClean="0"/>
              <a:t> 73, 243–254 (2006).</a:t>
            </a:r>
            <a:endParaRPr lang="el-GR" sz="3400" dirty="0" smtClean="0"/>
          </a:p>
          <a:p>
            <a:pPr>
              <a:lnSpc>
                <a:spcPct val="220000"/>
              </a:lnSpc>
            </a:pPr>
            <a:r>
              <a:rPr lang="el-GR" sz="3400" dirty="0" smtClean="0"/>
              <a:t>Kozlovskaya, V. </a:t>
            </a:r>
            <a:r>
              <a:rPr lang="el-GR" sz="3400" i="1" dirty="0" smtClean="0"/>
              <a:t>et al.</a:t>
            </a:r>
            <a:r>
              <a:rPr lang="el-GR" sz="3400" dirty="0" smtClean="0"/>
              <a:t> Temperature-Responsive Polymersomes of Poly(3-methyl- </a:t>
            </a:r>
            <a:r>
              <a:rPr lang="el-GR" sz="3400" i="1" dirty="0" smtClean="0"/>
              <a:t>N</a:t>
            </a:r>
            <a:r>
              <a:rPr lang="el-GR" sz="3400" dirty="0" smtClean="0"/>
              <a:t> -vinylcaprolactam)- </a:t>
            </a:r>
            <a:r>
              <a:rPr lang="el-GR" sz="3400" i="1" dirty="0" smtClean="0"/>
              <a:t>block</a:t>
            </a:r>
            <a:r>
              <a:rPr lang="el-GR" sz="3400" dirty="0" smtClean="0"/>
              <a:t> -poly( </a:t>
            </a:r>
            <a:r>
              <a:rPr lang="el-GR" sz="3400" i="1" dirty="0" smtClean="0"/>
              <a:t>N</a:t>
            </a:r>
            <a:r>
              <a:rPr lang="el-GR" sz="3400" dirty="0" smtClean="0"/>
              <a:t> -vinylpyrrolidone) To Decrease Doxorubicin-Induced Cardiotoxicity. </a:t>
            </a:r>
            <a:r>
              <a:rPr lang="el-GR" sz="3400" i="1" dirty="0" smtClean="0"/>
              <a:t>Biomacromolecules</a:t>
            </a:r>
            <a:r>
              <a:rPr lang="el-GR" sz="3400" dirty="0" smtClean="0"/>
              <a:t> 20, 3989–4000 (2019).</a:t>
            </a:r>
            <a:endParaRPr lang="en-US" sz="3400" dirty="0" smtClean="0"/>
          </a:p>
          <a:p>
            <a:pPr>
              <a:lnSpc>
                <a:spcPct val="220000"/>
              </a:lnSpc>
            </a:pPr>
            <a:r>
              <a:rPr lang="en-US" sz="3400" dirty="0" smtClean="0"/>
              <a:t>Joe Collins, </a:t>
            </a:r>
            <a:r>
              <a:rPr lang="en-US" sz="3400" dirty="0" err="1" smtClean="0"/>
              <a:t>Ayana</a:t>
            </a:r>
            <a:r>
              <a:rPr lang="en-US" sz="3400" dirty="0" smtClean="0"/>
              <a:t> </a:t>
            </a:r>
            <a:r>
              <a:rPr lang="en-US" sz="3400" dirty="0" err="1" smtClean="0"/>
              <a:t>Bhaskaran</a:t>
            </a:r>
            <a:r>
              <a:rPr lang="en-US" sz="3400" dirty="0" smtClean="0"/>
              <a:t>, Luke Andrew </a:t>
            </a:r>
            <a:r>
              <a:rPr lang="en-US" sz="3400" dirty="0" err="1" smtClean="0"/>
              <a:t>Connal</a:t>
            </a:r>
            <a:r>
              <a:rPr lang="en-US" sz="3400" dirty="0" smtClean="0"/>
              <a:t>, Material Matters, 2017  Volume 12, Number 2</a:t>
            </a:r>
          </a:p>
          <a:p>
            <a:pPr>
              <a:lnSpc>
                <a:spcPct val="220000"/>
              </a:lnSpc>
            </a:pPr>
            <a:r>
              <a:rPr lang="en-US" sz="3400" dirty="0" err="1" smtClean="0"/>
              <a:t>Sarkar</a:t>
            </a:r>
            <a:r>
              <a:rPr lang="en-US" sz="3400" dirty="0" smtClean="0"/>
              <a:t> et al., “Tailor-Made Self-Assemblies from Functionalized </a:t>
            </a:r>
            <a:r>
              <a:rPr lang="en-US" sz="3400" dirty="0" err="1" smtClean="0"/>
              <a:t>Amphiphiles</a:t>
            </a:r>
            <a:r>
              <a:rPr lang="en-US" sz="3400" dirty="0" smtClean="0"/>
              <a:t>: Diversity and Applications”, ACS Pub, 2018</a:t>
            </a:r>
          </a:p>
          <a:p>
            <a:pPr>
              <a:lnSpc>
                <a:spcPct val="220000"/>
              </a:lnSpc>
            </a:pPr>
            <a:r>
              <a:rPr lang="el-GR" sz="3400" dirty="0" smtClean="0"/>
              <a:t>Stals, P. J. M., Gillissen, M. A. J., Nicolaÿ, R., Palmans, A. R. A. &amp; Meijer, E. W. The balance between intramolecular hydrogen bonding, polymer solubility and rigidity in single-chain polymeric nanoparticles. </a:t>
            </a:r>
            <a:r>
              <a:rPr lang="el-GR" sz="3400" i="1" dirty="0" smtClean="0"/>
              <a:t>Polym. Chem.</a:t>
            </a:r>
            <a:r>
              <a:rPr lang="el-GR" sz="3400" dirty="0" smtClean="0"/>
              <a:t> </a:t>
            </a:r>
            <a:r>
              <a:rPr lang="el-GR" sz="3400" b="1" dirty="0" smtClean="0"/>
              <a:t>4</a:t>
            </a:r>
            <a:r>
              <a:rPr lang="el-GR" sz="3400" dirty="0" smtClean="0"/>
              <a:t>, 2584 (2013).</a:t>
            </a:r>
          </a:p>
          <a:p>
            <a:endParaRPr lang="el-GR" sz="2500" dirty="0" smtClean="0"/>
          </a:p>
          <a:p>
            <a:endParaRPr lang="el-GR" dirty="0" smtClean="0"/>
          </a:p>
          <a:p>
            <a:pPr lvl="0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0"/>
            <a:ext cx="2614602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52864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/>
              <a:t>Self Assembly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/>
              <a:t>Different Phases formed by Self-Assembly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/>
              <a:t>Polymeric Vesicles-</a:t>
            </a:r>
            <a:r>
              <a:rPr lang="en-US" sz="2400" dirty="0" err="1" smtClean="0"/>
              <a:t>Polymersomes</a:t>
            </a:r>
            <a:endParaRPr lang="en-US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/>
              <a:t>Temperature-Responsive </a:t>
            </a:r>
            <a:r>
              <a:rPr lang="en-US" sz="2400" dirty="0" err="1" smtClean="0"/>
              <a:t>Polymersomes</a:t>
            </a:r>
            <a:r>
              <a:rPr lang="en-US" sz="2400" dirty="0" smtClean="0"/>
              <a:t> for Drug Delivery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/>
              <a:t>Protein-Polymer Conjugates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/>
              <a:t>Single-Chain Polymeric </a:t>
            </a:r>
            <a:r>
              <a:rPr lang="en-US" sz="2400" dirty="0" err="1" smtClean="0"/>
              <a:t>Nanoparticles</a:t>
            </a:r>
            <a:r>
              <a:rPr lang="en-US" sz="2400" dirty="0" smtClean="0"/>
              <a:t> (SCPN)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Thank you</a:t>
            </a:r>
            <a:endParaRPr lang="el-GR" sz="8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28660" y="0"/>
            <a:ext cx="4429156" cy="9286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Self Assembly</a:t>
            </a:r>
            <a:endParaRPr lang="el-G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429684" cy="1752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Self Assembly is </a:t>
            </a:r>
            <a:r>
              <a:rPr lang="en-US" sz="1800" dirty="0">
                <a:solidFill>
                  <a:schemeClr val="tx1"/>
                </a:solidFill>
              </a:rPr>
              <a:t>the spontaneous organization of </a:t>
            </a:r>
            <a:r>
              <a:rPr lang="en-US" sz="1800" dirty="0" smtClean="0">
                <a:solidFill>
                  <a:schemeClr val="tx1"/>
                </a:solidFill>
              </a:rPr>
              <a:t>pre-existing components into </a:t>
            </a:r>
            <a:r>
              <a:rPr lang="en-US" sz="1800" dirty="0">
                <a:solidFill>
                  <a:schemeClr val="tx1"/>
                </a:solidFill>
              </a:rPr>
              <a:t>structurally well-defined </a:t>
            </a:r>
            <a:r>
              <a:rPr lang="en-US" sz="1800" dirty="0" smtClean="0">
                <a:solidFill>
                  <a:schemeClr val="tx1"/>
                </a:solidFill>
              </a:rPr>
              <a:t>arrangements of high order and complexity through </a:t>
            </a:r>
            <a:r>
              <a:rPr lang="en-US" sz="1800" dirty="0">
                <a:solidFill>
                  <a:schemeClr val="tx1"/>
                </a:solidFill>
              </a:rPr>
              <a:t>a number of </a:t>
            </a:r>
            <a:r>
              <a:rPr lang="en-US" sz="1800" dirty="0" err="1" smtClean="0">
                <a:solidFill>
                  <a:schemeClr val="tx1"/>
                </a:solidFill>
              </a:rPr>
              <a:t>noncovalent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interactions</a:t>
            </a:r>
            <a:r>
              <a:rPr lang="el-GR" sz="1800" dirty="0" smtClean="0">
                <a:solidFill>
                  <a:schemeClr val="tx1"/>
                </a:solidFill>
              </a:rPr>
              <a:t>: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285860"/>
            <a:ext cx="5715024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>
              <a:lnSpc>
                <a:spcPct val="200000"/>
              </a:lnSpc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Hydrophobic Interactions </a:t>
            </a: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π-π Stacking</a:t>
            </a: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Hydrogen bonds</a:t>
            </a: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 Van </a:t>
            </a:r>
            <a:r>
              <a:rPr lang="en-US" dirty="0" err="1" smtClean="0"/>
              <a:t>der</a:t>
            </a:r>
            <a:r>
              <a:rPr lang="en-US" dirty="0" smtClean="0"/>
              <a:t> Waals Forces</a:t>
            </a: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Electrostatic interactions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550070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Although each of the bonds is rather weak, the collective interactions can result in very stable structures and </a:t>
            </a:r>
            <a:r>
              <a:rPr lang="en-US" dirty="0" smtClean="0"/>
              <a:t>materials.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4346" y="-285776"/>
            <a:ext cx="4000528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Self Assembly</a:t>
            </a:r>
            <a:endParaRPr lang="el-G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3500430" cy="64294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The basic building blocks of self-assembled Structures:</a:t>
            </a:r>
            <a:endParaRPr lang="el-GR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503" y="3857628"/>
            <a:ext cx="4656995" cy="22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33.png"/>
          <p:cNvPicPr/>
          <p:nvPr/>
        </p:nvPicPr>
        <p:blipFill>
          <a:blip r:embed="rId3" cstate="print"/>
          <a:srcRect b="12042"/>
          <a:stretch>
            <a:fillRect/>
          </a:stretch>
        </p:blipFill>
        <p:spPr>
          <a:xfrm>
            <a:off x="4786314" y="1000108"/>
            <a:ext cx="3353542" cy="13181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158" y="3143248"/>
            <a:ext cx="334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lasses of </a:t>
            </a:r>
            <a:r>
              <a:rPr lang="en-US" dirty="0" err="1" smtClean="0"/>
              <a:t>Amphiphilic</a:t>
            </a:r>
            <a:r>
              <a:rPr lang="en-US" dirty="0" smtClean="0"/>
              <a:t> Molecules: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11779"/>
            <a:ext cx="6572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Velonia</a:t>
            </a:r>
            <a:r>
              <a:rPr lang="en-US" sz="1000" dirty="0"/>
              <a:t>, K., Rowan, A. E. &amp; Nolte, R. J. M. Lipase Polystyrene Giant </a:t>
            </a:r>
            <a:r>
              <a:rPr lang="en-US" sz="1000" dirty="0" err="1"/>
              <a:t>Amphiphiles</a:t>
            </a:r>
            <a:r>
              <a:rPr lang="en-US" sz="1000" dirty="0"/>
              <a:t>. </a:t>
            </a:r>
            <a:r>
              <a:rPr lang="en-US" sz="1000" i="1" dirty="0"/>
              <a:t>J. Am. Chem. Soc.</a:t>
            </a:r>
            <a:r>
              <a:rPr lang="en-US" sz="1000" dirty="0"/>
              <a:t> </a:t>
            </a:r>
            <a:r>
              <a:rPr lang="en-US" sz="1000" b="1" dirty="0"/>
              <a:t>124</a:t>
            </a:r>
            <a:r>
              <a:rPr lang="en-US" sz="1000" dirty="0"/>
              <a:t>, 4224–4225 (2002).</a:t>
            </a:r>
            <a:endParaRPr lang="el-GR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Bhargav</a:t>
            </a:r>
            <a:r>
              <a:rPr lang="en-US" sz="1000" dirty="0"/>
              <a:t> K.S, A. R. M. Updated Review on </a:t>
            </a:r>
            <a:r>
              <a:rPr lang="en-US" sz="1000" dirty="0" err="1"/>
              <a:t>Micellar</a:t>
            </a:r>
            <a:r>
              <a:rPr lang="en-US" sz="1000" dirty="0"/>
              <a:t> Electro </a:t>
            </a:r>
            <a:r>
              <a:rPr lang="el-GR" sz="1000" dirty="0"/>
              <a:t>Κ</a:t>
            </a:r>
            <a:r>
              <a:rPr lang="en-US" sz="1000" dirty="0" err="1"/>
              <a:t>inetic</a:t>
            </a:r>
            <a:r>
              <a:rPr lang="en-US" sz="1000" dirty="0"/>
              <a:t> Chromatography. </a:t>
            </a:r>
            <a:r>
              <a:rPr lang="en-US" sz="1000" i="1" dirty="0"/>
              <a:t>J. </a:t>
            </a:r>
            <a:r>
              <a:rPr lang="en-US" sz="1000" i="1" dirty="0" err="1"/>
              <a:t>Chromatogr</a:t>
            </a:r>
            <a:r>
              <a:rPr lang="en-US" sz="1000" i="1" dirty="0"/>
              <a:t>. Sep. Tech.</a:t>
            </a:r>
            <a:r>
              <a:rPr lang="en-US" sz="1000" dirty="0"/>
              <a:t> </a:t>
            </a:r>
            <a:r>
              <a:rPr lang="en-US" sz="1000" b="1" dirty="0"/>
              <a:t>05</a:t>
            </a:r>
            <a:r>
              <a:rPr lang="en-US" sz="1000" dirty="0"/>
              <a:t>, (2014).</a:t>
            </a:r>
            <a:endParaRPr lang="el-GR" sz="1000" dirty="0"/>
          </a:p>
          <a:p>
            <a:endParaRPr lang="el-GR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0"/>
            <a:ext cx="8972584" cy="8572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Different Phases formed by Self-Assembly</a:t>
            </a:r>
            <a:endParaRPr lang="en-US" sz="3600" dirty="0"/>
          </a:p>
        </p:txBody>
      </p:sp>
      <p:pic>
        <p:nvPicPr>
          <p:cNvPr id="4" name="Content Placeholder 3" descr="tipos kai eikones.png"/>
          <p:cNvPicPr>
            <a:picLocks noGrp="1" noChangeAspect="1"/>
          </p:cNvPicPr>
          <p:nvPr>
            <p:ph idx="1"/>
          </p:nvPr>
        </p:nvPicPr>
        <p:blipFill>
          <a:blip r:embed="rId2"/>
          <a:srcRect t="1163" b="2337"/>
          <a:stretch>
            <a:fillRect/>
          </a:stretch>
        </p:blipFill>
        <p:spPr>
          <a:xfrm>
            <a:off x="2393141" y="642918"/>
            <a:ext cx="4357718" cy="5929354"/>
          </a:xfr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500834"/>
            <a:ext cx="92869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el-G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Lombardo, D., Kiselev, M. A., Magaz</a:t>
            </a:r>
            <a:r>
              <a:rPr kumimoji="0" lang="el-G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ù</a:t>
            </a:r>
            <a:r>
              <a:rPr kumimoji="0" lang="el-G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S. &amp; Calandra, P. Amphiphiles Self-Assembly: Basic Concepts and Future Perspectives of Supramolecular Approaches. </a:t>
            </a:r>
            <a:r>
              <a:rPr kumimoji="0" lang="el-GR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Advances in Condensed Matter Physics</a:t>
            </a:r>
            <a:r>
              <a:rPr kumimoji="0" lang="el-G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</a:t>
            </a:r>
            <a:r>
              <a:rPr kumimoji="0" lang="el-G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151683 (2015).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2556"/>
            <a:ext cx="30718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https://www.stevenabbott.co.uk/practical-surfactants/cpp.php</a:t>
            </a:r>
            <a:endParaRPr lang="el-GR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285860"/>
            <a:ext cx="1785950" cy="169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071678"/>
            <a:ext cx="19621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538000" y="720000"/>
            <a:ext cx="1098000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1214414" y="1000108"/>
            <a:ext cx="1305586" cy="95876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90000" y="720000"/>
            <a:ext cx="857256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0" y="1071546"/>
            <a:ext cx="2685950" cy="67301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2571744"/>
            <a:ext cx="2474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(Critical Packing Parameter)</a:t>
            </a:r>
            <a:endParaRPr lang="el-GR" sz="1600" dirty="0"/>
          </a:p>
        </p:txBody>
      </p:sp>
      <p:sp>
        <p:nvSpPr>
          <p:cNvPr id="13" name="Rectangle 12"/>
          <p:cNvSpPr/>
          <p:nvPr/>
        </p:nvSpPr>
        <p:spPr>
          <a:xfrm>
            <a:off x="2500298" y="3571876"/>
            <a:ext cx="4071966" cy="1071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ADFDCD94-9D0A-4B60-837C-E0D6CDD748BB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00892" cy="100014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Polymeric Vesicles-Polymersomes</a:t>
            </a:r>
            <a:endParaRPr lang="el-GR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4232560" cy="230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1463" y="4143380"/>
            <a:ext cx="3321075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392906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Drug Release</a:t>
            </a:r>
            <a:endParaRPr lang="el-GR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6643710"/>
            <a:ext cx="82867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Joe Collins, </a:t>
            </a:r>
            <a:r>
              <a:rPr lang="en-US" sz="900" dirty="0" err="1" smtClean="0"/>
              <a:t>Ayana</a:t>
            </a:r>
            <a:r>
              <a:rPr lang="en-US" sz="900" dirty="0" smtClean="0"/>
              <a:t> </a:t>
            </a:r>
            <a:r>
              <a:rPr lang="en-US" sz="900" dirty="0" err="1" smtClean="0"/>
              <a:t>Bhaskaran</a:t>
            </a:r>
            <a:r>
              <a:rPr lang="en-US" sz="900" dirty="0" smtClean="0"/>
              <a:t>, Luke Andrew </a:t>
            </a:r>
            <a:r>
              <a:rPr lang="en-US" sz="900" dirty="0" err="1" smtClean="0"/>
              <a:t>Connal</a:t>
            </a:r>
            <a:r>
              <a:rPr lang="en-US" sz="900" dirty="0" smtClean="0"/>
              <a:t>, Material Matters, 2017  Volume 12, Number 2</a:t>
            </a:r>
            <a:endParaRPr lang="el-GR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100010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Advantages</a:t>
            </a:r>
            <a:endParaRPr lang="el-GR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D94-9D0A-4B60-837C-E0D6CDD748BB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7858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Temperature-Responsive Polymersomes of PMVC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-PVPON</a:t>
            </a:r>
            <a:r>
              <a:rPr lang="en-US" sz="2400" baseline="-25000" dirty="0" smtClean="0"/>
              <a:t>n</a:t>
            </a:r>
            <a:endParaRPr lang="el-GR" sz="2400" baseline="-25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929066"/>
            <a:ext cx="3481863" cy="245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51223" b="5045"/>
          <a:stretch>
            <a:fillRect/>
          </a:stretch>
        </p:blipFill>
        <p:spPr bwMode="auto">
          <a:xfrm>
            <a:off x="4143372" y="857232"/>
            <a:ext cx="2714644" cy="14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857232"/>
            <a:ext cx="24479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64886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 smtClean="0"/>
              <a:t>Kozlovskaya, V. </a:t>
            </a:r>
            <a:r>
              <a:rPr lang="el-GR" sz="1000" i="1" dirty="0" smtClean="0"/>
              <a:t>et al.</a:t>
            </a:r>
            <a:r>
              <a:rPr lang="el-GR" sz="1000" dirty="0" smtClean="0"/>
              <a:t> Temperature-Responsive Polymersomes of Poly(3-methyl- </a:t>
            </a:r>
            <a:r>
              <a:rPr lang="el-GR" sz="1000" i="1" dirty="0" smtClean="0"/>
              <a:t>N</a:t>
            </a:r>
            <a:r>
              <a:rPr lang="el-GR" sz="1000" dirty="0" smtClean="0"/>
              <a:t> -vinylcaprolactam)- </a:t>
            </a:r>
            <a:r>
              <a:rPr lang="el-GR" sz="1000" i="1" dirty="0" smtClean="0"/>
              <a:t>block</a:t>
            </a:r>
            <a:r>
              <a:rPr lang="el-GR" sz="1000" dirty="0" smtClean="0"/>
              <a:t> -poly( </a:t>
            </a:r>
            <a:r>
              <a:rPr lang="el-GR" sz="1000" i="1" dirty="0" smtClean="0"/>
              <a:t>N</a:t>
            </a:r>
            <a:r>
              <a:rPr lang="el-GR" sz="1000" dirty="0" smtClean="0"/>
              <a:t> -vinylpyrrolidone) To Decrease Doxorubicin-Induced Cardiotoxicity. </a:t>
            </a:r>
            <a:r>
              <a:rPr lang="el-GR" sz="1000" i="1" dirty="0" smtClean="0"/>
              <a:t>Biomacromolecules</a:t>
            </a:r>
            <a:r>
              <a:rPr lang="el-GR" sz="1000" dirty="0" smtClean="0"/>
              <a:t> 20, 3989–4000 (2019).</a:t>
            </a:r>
            <a:endParaRPr lang="el-GR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3429000"/>
            <a:ext cx="2714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TEM and SEM Images</a:t>
            </a:r>
            <a:endParaRPr lang="el-GR" sz="2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924000"/>
            <a:ext cx="2786082" cy="244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2357430"/>
            <a:ext cx="32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LCST between 15°C and 19°C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Narrow Size Distributions 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ADFDCD94-9D0A-4B60-837C-E0D6CDD748BB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36000"/>
            <a:ext cx="4143372" cy="6429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Drug Encapsulation</a:t>
            </a:r>
            <a:endParaRPr lang="el-GR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3119680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857628"/>
            <a:ext cx="31242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4886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 smtClean="0"/>
              <a:t>Kozlovskaya, V. </a:t>
            </a:r>
            <a:r>
              <a:rPr lang="el-GR" sz="1000" i="1" dirty="0" smtClean="0"/>
              <a:t>et al.</a:t>
            </a:r>
            <a:r>
              <a:rPr lang="el-GR" sz="1000" dirty="0" smtClean="0"/>
              <a:t> Temperature-Responsive Polymersomes of Poly(3-methyl- </a:t>
            </a:r>
            <a:r>
              <a:rPr lang="el-GR" sz="1000" i="1" dirty="0" smtClean="0"/>
              <a:t>N</a:t>
            </a:r>
            <a:r>
              <a:rPr lang="el-GR" sz="1000" dirty="0" smtClean="0"/>
              <a:t> -vinylcaprolactam)- </a:t>
            </a:r>
            <a:r>
              <a:rPr lang="el-GR" sz="1000" i="1" dirty="0" smtClean="0"/>
              <a:t>block</a:t>
            </a:r>
            <a:r>
              <a:rPr lang="el-GR" sz="1000" dirty="0" smtClean="0"/>
              <a:t> -poly( </a:t>
            </a:r>
            <a:r>
              <a:rPr lang="el-GR" sz="1000" i="1" dirty="0" smtClean="0"/>
              <a:t>N</a:t>
            </a:r>
            <a:r>
              <a:rPr lang="el-GR" sz="1000" dirty="0" smtClean="0"/>
              <a:t> -vinylpyrrolidone) To Decrease Doxorubicin-Induced Cardiotoxicity. </a:t>
            </a:r>
            <a:r>
              <a:rPr lang="el-GR" sz="1000" i="1" dirty="0" smtClean="0"/>
              <a:t>Biomacromolecules</a:t>
            </a:r>
            <a:r>
              <a:rPr lang="el-GR" sz="1000" dirty="0" smtClean="0"/>
              <a:t> 20, 3989–4000 (2019).</a:t>
            </a:r>
            <a:endParaRPr lang="el-GR" sz="1000" dirty="0"/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214422"/>
            <a:ext cx="2486025" cy="183832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 l="67910" b="5045"/>
          <a:stretch>
            <a:fillRect/>
          </a:stretch>
        </p:blipFill>
        <p:spPr bwMode="auto">
          <a:xfrm>
            <a:off x="2143108" y="1357298"/>
            <a:ext cx="1785950" cy="14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286116" y="2143116"/>
            <a:ext cx="1214446" cy="95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00562" y="1214422"/>
            <a:ext cx="2571768" cy="1857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00100" y="3500438"/>
            <a:ext cx="2989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Time-Dependent Size Stability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5286380" y="3500438"/>
            <a:ext cx="3250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Time-Dependent Release of DOX</a:t>
            </a:r>
            <a:endParaRPr lang="el-G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ADFDCD94-9D0A-4B60-837C-E0D6CDD748BB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29124" cy="7858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Animal Experiments</a:t>
            </a:r>
            <a:endParaRPr lang="el-GR" sz="36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3527425" cy="19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38671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2138" y="4071942"/>
            <a:ext cx="54197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4886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 smtClean="0"/>
              <a:t>Kozlovskaya, V. </a:t>
            </a:r>
            <a:r>
              <a:rPr lang="el-GR" sz="1000" i="1" dirty="0" smtClean="0"/>
              <a:t>et al.</a:t>
            </a:r>
            <a:r>
              <a:rPr lang="el-GR" sz="1000" dirty="0" smtClean="0"/>
              <a:t> Temperature-Responsive Polymersomes of Poly(3-methyl- </a:t>
            </a:r>
            <a:r>
              <a:rPr lang="el-GR" sz="1000" i="1" dirty="0" smtClean="0"/>
              <a:t>N</a:t>
            </a:r>
            <a:r>
              <a:rPr lang="el-GR" sz="1000" dirty="0" smtClean="0"/>
              <a:t> -vinylcaprolactam)- </a:t>
            </a:r>
            <a:r>
              <a:rPr lang="el-GR" sz="1000" i="1" dirty="0" smtClean="0"/>
              <a:t>block</a:t>
            </a:r>
            <a:r>
              <a:rPr lang="el-GR" sz="1000" dirty="0" smtClean="0"/>
              <a:t> -poly( </a:t>
            </a:r>
            <a:r>
              <a:rPr lang="el-GR" sz="1000" i="1" dirty="0" smtClean="0"/>
              <a:t>N</a:t>
            </a:r>
            <a:r>
              <a:rPr lang="el-GR" sz="1000" dirty="0" smtClean="0"/>
              <a:t> -vinylpyrrolidone) To Decrease Doxorubicin-Induced Cardiotoxicity. </a:t>
            </a:r>
            <a:r>
              <a:rPr lang="el-GR" sz="1000" i="1" dirty="0" smtClean="0"/>
              <a:t>Biomacromolecules</a:t>
            </a:r>
            <a:r>
              <a:rPr lang="el-GR" sz="1000" dirty="0" smtClean="0"/>
              <a:t> 20, 3989–4000 (2019).</a:t>
            </a:r>
            <a:endParaRPr lang="el-GR" sz="1000" dirty="0"/>
          </a:p>
        </p:txBody>
      </p:sp>
      <p:sp>
        <p:nvSpPr>
          <p:cNvPr id="7" name="Rectangle 6"/>
          <p:cNvSpPr/>
          <p:nvPr/>
        </p:nvSpPr>
        <p:spPr>
          <a:xfrm>
            <a:off x="5357818" y="4500570"/>
            <a:ext cx="64294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6357950" y="4500570"/>
            <a:ext cx="64294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00628" y="5357826"/>
            <a:ext cx="357190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00628" y="5572140"/>
            <a:ext cx="357190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365125"/>
          </a:xfrm>
        </p:spPr>
        <p:txBody>
          <a:bodyPr/>
          <a:lstStyle/>
          <a:p>
            <a:fld id="{ADFDCD94-9D0A-4B60-837C-E0D6CDD748BB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1146</Words>
  <Application>Microsoft Office PowerPoint</Application>
  <PresentationFormat>On-screen Show (4:3)</PresentationFormat>
  <Paragraphs>122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Self-Assembly and Applications of Amphiphilic Polymers</vt:lpstr>
      <vt:lpstr>Outline</vt:lpstr>
      <vt:lpstr>Self Assembly</vt:lpstr>
      <vt:lpstr>Self Assembly</vt:lpstr>
      <vt:lpstr>Different Phases formed by Self-Assembly</vt:lpstr>
      <vt:lpstr>Polymeric Vesicles-Polymersomes</vt:lpstr>
      <vt:lpstr>Temperature-Responsive Polymersomes of PMVCm-PVPONn</vt:lpstr>
      <vt:lpstr>Drug Encapsulation</vt:lpstr>
      <vt:lpstr>Animal Experiments</vt:lpstr>
      <vt:lpstr>Protein-Polymer Conjugates</vt:lpstr>
      <vt:lpstr>Slide 11</vt:lpstr>
      <vt:lpstr>BSA-PS</vt:lpstr>
      <vt:lpstr> BSA-PS nanocarriers-ferritin encapsulation</vt:lpstr>
      <vt:lpstr>Slide 14</vt:lpstr>
      <vt:lpstr>Slide 15</vt:lpstr>
      <vt:lpstr>Slide 16</vt:lpstr>
      <vt:lpstr>Slide 17</vt:lpstr>
      <vt:lpstr>Slide 18</vt:lpstr>
      <vt:lpstr>Bibliography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Assembly</dc:title>
  <dc:creator>dimitris</dc:creator>
  <cp:lastModifiedBy>dimitris</cp:lastModifiedBy>
  <cp:revision>179</cp:revision>
  <dcterms:created xsi:type="dcterms:W3CDTF">2020-04-12T08:18:24Z</dcterms:created>
  <dcterms:modified xsi:type="dcterms:W3CDTF">2020-04-22T17:35:05Z</dcterms:modified>
</cp:coreProperties>
</file>